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5669" autoAdjust="0"/>
  </p:normalViewPr>
  <p:slideViewPr>
    <p:cSldViewPr snapToGrid="0">
      <p:cViewPr>
        <p:scale>
          <a:sx n="125" d="100"/>
          <a:sy n="125" d="100"/>
        </p:scale>
        <p:origin x="-1080" y="-11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03/07/2024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03/07/2024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03/07/2024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rPr>
              <a:t>DENM</a:t>
            </a:r>
            <a:r>
              <a:rPr lang="pt-PT" sz="2400" b="0" i="0" u="none" strike="noStrike" dirty="0">
                <a:solidFill>
                  <a:srgbClr val="000000"/>
                </a:solidFill>
                <a:effectLst/>
              </a:rPr>
              <a:t> - </a:t>
            </a:r>
            <a:r>
              <a:rPr lang="pt-PT" sz="2400" b="0" i="0" u="none" strike="noStrike" dirty="0" err="1">
                <a:solidFill>
                  <a:srgbClr val="000000"/>
                </a:solidFill>
                <a:effectLst/>
              </a:rPr>
              <a:t>Decentralized</a:t>
            </a:r>
            <a:r>
              <a:rPr lang="pt-PT" sz="2400" b="0" i="0" u="none" strike="noStrike" dirty="0">
                <a:solidFill>
                  <a:srgbClr val="000000"/>
                </a:solidFill>
                <a:effectLst/>
              </a:rPr>
              <a:t> </a:t>
            </a:r>
            <a:r>
              <a:rPr lang="pt-PT" sz="2400" b="0" i="0" u="none" strike="noStrike" dirty="0" err="1">
                <a:solidFill>
                  <a:srgbClr val="000000"/>
                </a:solidFill>
                <a:effectLst/>
              </a:rPr>
              <a:t>Environmental</a:t>
            </a:r>
            <a:r>
              <a:rPr lang="pt-PT" sz="2400" b="0" i="0" u="none" strike="noStrike" dirty="0">
                <a:solidFill>
                  <a:srgbClr val="000000"/>
                </a:solidFill>
                <a:effectLst/>
              </a:rPr>
              <a:t> </a:t>
            </a:r>
            <a:r>
              <a:rPr lang="pt-PT" sz="2400" b="0" i="0" u="none" strike="noStrike" dirty="0" err="1">
                <a:solidFill>
                  <a:srgbClr val="000000"/>
                </a:solidFill>
                <a:effectLst/>
              </a:rPr>
              <a:t>Notification</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a:p>
            <a:pPr fontAlgn="base"/>
            <a:r>
              <a:rPr lang="pt-PT" sz="2400" b="1" i="0" u="none" strike="noStrike" dirty="0">
                <a:solidFill>
                  <a:srgbClr val="000000"/>
                </a:solidFill>
                <a:effectLst/>
              </a:rPr>
              <a:t>VAM</a:t>
            </a:r>
            <a:r>
              <a:rPr lang="pt-PT" sz="2400" b="0" i="0" u="none" strike="noStrike" dirty="0">
                <a:solidFill>
                  <a:srgbClr val="000000"/>
                </a:solidFill>
                <a:effectLst/>
              </a:rPr>
              <a:t> - VRU </a:t>
            </a:r>
            <a:r>
              <a:rPr lang="pt-PT" sz="2400" b="0" i="0" u="none" strike="noStrike" dirty="0" err="1">
                <a:solidFill>
                  <a:srgbClr val="000000"/>
                </a:solidFill>
                <a:effectLst/>
              </a:rPr>
              <a:t>Awareness</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a:p>
        </p:txBody>
      </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CAM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Cooperative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Awareness</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CPM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Collective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Perception</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IVIM</a:t>
            </a:r>
            <a:r>
              <a:rPr lang="pt-PT" b="0" i="0" u="none" strike="noStrike" dirty="0">
                <a:solidFill>
                  <a:srgbClr val="000000"/>
                </a:solidFill>
                <a:effectLst/>
                <a:highlight>
                  <a:srgbClr val="F5F5F5"/>
                </a:highlight>
              </a:rPr>
              <a:t> - </a:t>
            </a:r>
            <a:r>
              <a:rPr lang="fr-FR" b="0" i="0" u="none" strike="noStrike" dirty="0">
                <a:solidFill>
                  <a:srgbClr val="000000"/>
                </a:solidFill>
                <a:effectLst/>
                <a:highlight>
                  <a:srgbClr val="F5F5F5"/>
                </a:highlight>
              </a:rPr>
              <a:t>Infrastructure to </a:t>
            </a:r>
            <a:r>
              <a:rPr lang="fr-FR" b="0" i="0" u="none" strike="noStrike" dirty="0" err="1">
                <a:solidFill>
                  <a:srgbClr val="000000"/>
                </a:solidFill>
                <a:effectLst/>
                <a:highlight>
                  <a:srgbClr val="F5F5F5"/>
                </a:highlight>
              </a:rPr>
              <a:t>Vehicle</a:t>
            </a:r>
            <a:r>
              <a:rPr lang="fr-FR" b="0" i="0" u="none" strike="noStrike" dirty="0">
                <a:solidFill>
                  <a:srgbClr val="000000"/>
                </a:solidFill>
                <a:effectLst/>
                <a:highlight>
                  <a:srgbClr val="F5F5F5"/>
                </a:highlight>
              </a:rPr>
              <a:t> Information 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HDMAP </a:t>
            </a:r>
            <a:r>
              <a:rPr lang="pt-PT" i="0" u="none" strike="noStrike" dirty="0">
                <a:solidFill>
                  <a:srgbClr val="000000"/>
                </a:solidFill>
                <a:effectLst/>
                <a:highlight>
                  <a:srgbClr val="F5F5F5"/>
                </a:highlight>
              </a:rPr>
              <a:t>- </a:t>
            </a:r>
            <a:r>
              <a:rPr lang="en-US" b="0" i="0" dirty="0">
                <a:solidFill>
                  <a:srgbClr val="000000"/>
                </a:solidFill>
                <a:effectLst/>
                <a:highlight>
                  <a:srgbClr val="F5F5F5"/>
                </a:highlight>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rPr>
              <a:t>EVCSNM </a:t>
            </a:r>
            <a:r>
              <a:rPr lang="en-US" sz="2400" dirty="0">
                <a:solidFill>
                  <a:srgbClr val="000000"/>
                </a:solidFill>
              </a:rPr>
              <a:t>– Electric Vehicle Charging Spot Notification Message</a:t>
            </a:r>
            <a:endParaRPr lang="en-US" sz="2400" b="1" dirty="0">
              <a:solidFill>
                <a:srgbClr val="000000"/>
              </a:solidFill>
            </a:endParaRPr>
          </a:p>
          <a:p>
            <a:pPr fontAlgn="base"/>
            <a:r>
              <a:rPr lang="en-US" sz="2400" b="1" i="0" dirty="0">
                <a:solidFill>
                  <a:srgbClr val="000000"/>
                </a:solidFill>
                <a:effectLst/>
              </a:rPr>
              <a:t>EVRSRM </a:t>
            </a:r>
            <a:r>
              <a:rPr lang="en-US" sz="2400" i="0" dirty="0">
                <a:solidFill>
                  <a:srgbClr val="000000"/>
                </a:solidFill>
                <a:effectLst/>
              </a:rPr>
              <a:t>– Electric Vehicle Recharging Spot Reservation Message</a:t>
            </a:r>
          </a:p>
          <a:p>
            <a:pPr fontAlgn="base"/>
            <a:r>
              <a:rPr lang="en-US" sz="2400" b="1" i="0" dirty="0">
                <a:solidFill>
                  <a:srgbClr val="000000"/>
                </a:solidFill>
                <a:effectLst/>
              </a:rPr>
              <a:t>SAEM </a:t>
            </a:r>
            <a:r>
              <a:rPr lang="en-US" sz="2400" i="0" dirty="0">
                <a:solidFill>
                  <a:srgbClr val="000000"/>
                </a:solidFill>
                <a:effectLst/>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a:t>
            </a:r>
            <a:r>
              <a:rPr lang="pt-PT" sz="2400" b="0" i="0" u="none" strike="noStrike" dirty="0" err="1">
                <a:solidFill>
                  <a:srgbClr val="000000"/>
                </a:solidFill>
                <a:effectLst/>
                <a:highlight>
                  <a:srgbClr val="F5F5F5"/>
                </a:highlight>
              </a:rPr>
              <a:t>e</a:t>
            </a:r>
            <a:endParaRPr lang="pt-PT" sz="2400" b="1"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SPVSM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SmartPhone’s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OVSM</a:t>
            </a:r>
            <a:r>
              <a:rPr lang="pt-PT" b="0" i="0" u="none" strike="noStrike" dirty="0">
                <a:solidFill>
                  <a:srgbClr val="000000"/>
                </a:solidFill>
                <a:effectLst/>
                <a:highlight>
                  <a:srgbClr val="F5F5F5"/>
                </a:highlight>
              </a:rPr>
              <a:t> – OBD-</a:t>
            </a:r>
            <a:r>
              <a:rPr lang="pt-PT" b="0" i="0" u="none" strike="noStrike" dirty="0" err="1">
                <a:solidFill>
                  <a:srgbClr val="000000"/>
                </a:solidFill>
                <a:effectLst/>
                <a:highlight>
                  <a:srgbClr val="F5F5F5"/>
                </a:highlight>
              </a:rPr>
              <a:t>II’s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dirty="0">
                <a:solidFill>
                  <a:srgbClr val="000000"/>
                </a:solidFill>
                <a:highlight>
                  <a:srgbClr val="F5F5F5"/>
                </a:highlight>
              </a:rPr>
              <a:t>SN</a:t>
            </a:r>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SoNar’s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fontAlgn="base"/>
            <a:endParaRPr lang="en-US" sz="24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7752499"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851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30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30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30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30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260818"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33739</TotalTime>
  <Words>3203</Words>
  <Application>Microsoft Office PowerPoint</Application>
  <PresentationFormat>Widescreen</PresentationFormat>
  <Paragraphs>397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300</cp:revision>
  <dcterms:created xsi:type="dcterms:W3CDTF">2012-08-15T17:17:20Z</dcterms:created>
  <dcterms:modified xsi:type="dcterms:W3CDTF">2024-07-03T22:52:50Z</dcterms:modified>
</cp:coreProperties>
</file>